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8" r:id="rId12"/>
    <p:sldId id="269" r:id="rId13"/>
    <p:sldId id="267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ster Xaos" initials="FX" lastIdx="1" clrIdx="0">
    <p:extLst>
      <p:ext uri="{19B8F6BF-5375-455C-9EA6-DF929625EA0E}">
        <p15:presenceInfo xmlns:p15="http://schemas.microsoft.com/office/powerpoint/2012/main" userId="27527cb99d22582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9" autoAdjust="0"/>
    <p:restoredTop sz="94660"/>
  </p:normalViewPr>
  <p:slideViewPr>
    <p:cSldViewPr snapToGrid="0">
      <p:cViewPr varScale="1">
        <p:scale>
          <a:sx n="92" d="100"/>
          <a:sy n="92" d="100"/>
        </p:scale>
        <p:origin x="46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gif>
</file>

<file path=ppt/media/image16.jpg>
</file>

<file path=ppt/media/image17.gif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2837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366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96763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88528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28990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6709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14547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70231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556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0879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0972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744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5081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917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18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2113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2595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2F956A9-18AF-47F8-A069-60FBB0BDFF2A}" type="datetimeFigureOut">
              <a:rPr lang="ru-RU" smtClean="0"/>
              <a:t>22.11.2025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628770B-8655-4145-B5CA-E8ADB9E086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29440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  <p:sldLayoutId id="2147483837" r:id="rId15"/>
    <p:sldLayoutId id="2147483838" r:id="rId16"/>
    <p:sldLayoutId id="214748383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gif"/><Relationship Id="rId4" Type="http://schemas.openxmlformats.org/officeDocument/2006/relationships/image" Target="../media/image17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4D5188-10F5-46D1-88D8-7CFDAE98D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405" y="1283010"/>
            <a:ext cx="9185189" cy="1947530"/>
          </a:xfrm>
        </p:spPr>
        <p:txBody>
          <a:bodyPr wrap="square">
            <a:noAutofit/>
          </a:bodyPr>
          <a:lstStyle/>
          <a:p>
            <a:pPr algn="ctr"/>
            <a:r>
              <a:rPr lang="en-US" sz="6000" dirty="0"/>
              <a:t>Simple and Scalable Strategies to Continually Pre-train LLMs</a:t>
            </a:r>
            <a:endParaRPr lang="ru-RU" sz="6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9D3FB0-7595-4DC3-B227-72D2A86A32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20765" y="4984432"/>
            <a:ext cx="2135658" cy="1181116"/>
          </a:xfrm>
        </p:spPr>
        <p:txBody>
          <a:bodyPr>
            <a:normAutofit fontScale="77500" lnSpcReduction="20000"/>
          </a:bodyPr>
          <a:lstStyle/>
          <a:p>
            <a:r>
              <a:rPr lang="ru-RU" dirty="0">
                <a:solidFill>
                  <a:srgbClr val="FFFF00"/>
                </a:solidFill>
              </a:rPr>
              <a:t>Выполнил:</a:t>
            </a:r>
          </a:p>
          <a:p>
            <a:r>
              <a:rPr lang="ru-RU" dirty="0">
                <a:solidFill>
                  <a:srgbClr val="FFFF00"/>
                </a:solidFill>
              </a:rPr>
              <a:t>Абрахин Е. Д.</a:t>
            </a:r>
          </a:p>
          <a:p>
            <a:r>
              <a:rPr lang="ru-RU" dirty="0">
                <a:solidFill>
                  <a:srgbClr val="FFFF00"/>
                </a:solidFill>
              </a:rPr>
              <a:t>23.Б15-пу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1A4496-A587-4152-B409-ECCDB4231459}"/>
              </a:ext>
            </a:extLst>
          </p:cNvPr>
          <p:cNvSpPr txBox="1"/>
          <p:nvPr/>
        </p:nvSpPr>
        <p:spPr>
          <a:xfrm>
            <a:off x="7161934" y="2861208"/>
            <a:ext cx="3405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https://arxiv.org/abs/2403.08763</a:t>
            </a:r>
          </a:p>
        </p:txBody>
      </p:sp>
    </p:spTree>
    <p:extLst>
      <p:ext uri="{BB962C8B-B14F-4D97-AF65-F5344CB8AC3E}">
        <p14:creationId xmlns:p14="http://schemas.microsoft.com/office/powerpoint/2010/main" val="4016370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66877C-3934-4881-9132-3BE44047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C0F8B5-1807-4302-AD6F-13D4262E1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DA1028-C3F6-4200-8BC9-1C3B32CAC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463" y="202673"/>
            <a:ext cx="10619073" cy="645265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52870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FE3355-0E15-4B8A-AC64-849581BB2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F3B79D-853F-45F8-8663-ED227DF24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54231AD-1326-45D2-81D9-D9CB4F174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20" y="290945"/>
            <a:ext cx="11233398" cy="620193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8429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87E62A-24C5-4148-8021-C62BFA2F2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85E68C-EC94-4642-A59D-C6A232042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97C4F9-9A1B-465B-AE9E-3A0B3A991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944" y="126942"/>
            <a:ext cx="10755912" cy="660411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58342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BF3472-4359-4721-B099-FF4C46BEF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Результаты: </a:t>
            </a:r>
            <a:r>
              <a:rPr lang="en-US" dirty="0"/>
              <a:t>weak shift </a:t>
            </a:r>
            <a:r>
              <a:rPr lang="ru-RU" dirty="0"/>
              <a:t>и </a:t>
            </a:r>
            <a:r>
              <a:rPr lang="en-US" dirty="0"/>
              <a:t>strong shift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A0A435-4603-404F-9DA6-FE23BB786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Ключевое наблюдение </a:t>
            </a:r>
            <a:r>
              <a:rPr lang="en-US" dirty="0">
                <a:solidFill>
                  <a:srgbClr val="FFFF00"/>
                </a:solidFill>
              </a:rPr>
              <a:t>weak shift</a:t>
            </a:r>
            <a:r>
              <a:rPr lang="ru-RU" dirty="0"/>
              <a:t>: 1–5% </a:t>
            </a:r>
            <a:r>
              <a:rPr lang="en-US" dirty="0"/>
              <a:t>replay + re-warm/re-decay </a:t>
            </a:r>
            <a:r>
              <a:rPr lang="ru-RU" dirty="0"/>
              <a:t>практически достигают </a:t>
            </a:r>
            <a:r>
              <a:rPr lang="en-US" dirty="0"/>
              <a:t>union-train </a:t>
            </a:r>
            <a:r>
              <a:rPr lang="ru-RU" dirty="0"/>
              <a:t>по среднему </a:t>
            </a:r>
            <a:r>
              <a:rPr lang="en-US" dirty="0"/>
              <a:t>loss.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Ключевое наблюдение </a:t>
            </a:r>
            <a:r>
              <a:rPr lang="en-US" dirty="0">
                <a:solidFill>
                  <a:srgbClr val="FFFF00"/>
                </a:solidFill>
              </a:rPr>
              <a:t>strong shift</a:t>
            </a:r>
            <a:r>
              <a:rPr lang="ru-RU" dirty="0"/>
              <a:t>: при сильном сдвиге требуется значительно больше replay; ~25% replay даёт AVG loss, сопоставимый с union-train.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>
                <a:solidFill>
                  <a:srgbClr val="FFFF00"/>
                </a:solidFill>
              </a:rPr>
              <a:t>Масштаб</a:t>
            </a:r>
            <a:r>
              <a:rPr lang="ru-RU" dirty="0"/>
              <a:t>: результаты сохраняются при увеличении модели (405M → 10B).</a:t>
            </a:r>
          </a:p>
        </p:txBody>
      </p:sp>
    </p:spTree>
    <p:extLst>
      <p:ext uri="{BB962C8B-B14F-4D97-AF65-F5344CB8AC3E}">
        <p14:creationId xmlns:p14="http://schemas.microsoft.com/office/powerpoint/2010/main" val="1725408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9D6168-984F-4D33-9B16-803FD1586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Learning Rate Schedules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CB6BB12-765E-42C3-B08D-C7D2475D38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20000" y="1981488"/>
                <a:ext cx="102338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Идея</a:t>
                </a:r>
                <a:r>
                  <a:rPr lang="ru-RU" dirty="0"/>
                  <a:t>: один </a:t>
                </a:r>
                <a:r>
                  <a:rPr lang="en-US" dirty="0"/>
                  <a:t>warmup → cooldown → </a:t>
                </a:r>
                <a:r>
                  <a:rPr lang="ru-RU" dirty="0"/>
                  <a:t>длительная константа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i="1" dirty="0" smtClean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𝑐𝑜𝑛𝑠𝑡</m:t>
                        </m:r>
                      </m:sub>
                    </m:sSub>
                  </m:oMath>
                </a14:m>
                <a:r>
                  <a:rPr lang="en-US" dirty="0"/>
                  <a:t>) → </a:t>
                </a:r>
                <a:r>
                  <a:rPr lang="ru-RU" dirty="0"/>
                  <a:t>финальная </a:t>
                </a:r>
                <a:r>
                  <a:rPr lang="en-US" dirty="0"/>
                  <a:t>anneal.</a:t>
                </a:r>
                <a:endParaRPr lang="ru-RU" dirty="0"/>
              </a:p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Зачем</a:t>
                </a:r>
                <a:r>
                  <a:rPr lang="ru-RU" dirty="0"/>
                  <a:t>: избегает многократного </a:t>
                </a:r>
                <a:r>
                  <a:rPr lang="en-US" dirty="0"/>
                  <a:t>re-warming </a:t>
                </a:r>
                <a:r>
                  <a:rPr lang="ru-RU" dirty="0"/>
                  <a:t>и связанных с ним </a:t>
                </a:r>
                <a:r>
                  <a:rPr lang="en-US" dirty="0"/>
                  <a:t>spike’</a:t>
                </a:r>
                <a:r>
                  <a:rPr lang="ru-RU" dirty="0"/>
                  <a:t>ов </a:t>
                </a:r>
                <a:r>
                  <a:rPr lang="en-US" dirty="0"/>
                  <a:t>loss; </a:t>
                </a:r>
                <a:r>
                  <a:rPr lang="ru-RU" dirty="0"/>
                  <a:t>не нужно заранее знать общий </a:t>
                </a:r>
                <a:r>
                  <a:rPr lang="en-US" dirty="0"/>
                  <a:t>token-budget.</a:t>
                </a:r>
                <a:endParaRPr lang="ru-RU" dirty="0"/>
              </a:p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Варианты </a:t>
                </a:r>
                <a:r>
                  <a:rPr lang="en-US" dirty="0">
                    <a:solidFill>
                      <a:srgbClr val="FFFF00"/>
                    </a:solidFill>
                  </a:rPr>
                  <a:t>cooldown</a:t>
                </a:r>
                <a:r>
                  <a:rPr lang="en-US" dirty="0"/>
                  <a:t>: cosine</a:t>
                </a:r>
                <a:r>
                  <a:rPr lang="ru-RU" dirty="0"/>
                  <a:t> </a:t>
                </a:r>
                <a:r>
                  <a:rPr lang="en-US" dirty="0"/>
                  <a:t>decay </a:t>
                </a:r>
                <a:r>
                  <a:rPr lang="ru-RU" dirty="0"/>
                  <a:t>и </a:t>
                </a:r>
                <a:r>
                  <a:rPr lang="en-US" dirty="0"/>
                  <a:t>inverse sqrt decay.</a:t>
                </a:r>
                <a:endParaRPr lang="ru-RU" dirty="0"/>
              </a:p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Основной эффект</a:t>
                </a:r>
                <a:r>
                  <a:rPr lang="ru-RU" dirty="0"/>
                  <a:t>: похожая финальная </a:t>
                </a:r>
                <a:r>
                  <a:rPr lang="en-US" dirty="0"/>
                  <a:t>loss, </a:t>
                </a:r>
                <a:r>
                  <a:rPr lang="ru-RU" dirty="0"/>
                  <a:t>плюс удобство «</a:t>
                </a:r>
                <a:r>
                  <a:rPr lang="en-US" dirty="0"/>
                  <a:t>resume/stop/anneal» </a:t>
                </a:r>
                <a:r>
                  <a:rPr lang="ru-RU" dirty="0"/>
                  <a:t>при любом моменте.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CB6BB12-765E-42C3-B08D-C7D2475D38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20000" y="1981488"/>
                <a:ext cx="10233800" cy="4351338"/>
              </a:xfrm>
              <a:blipFill>
                <a:blip r:embed="rId2"/>
                <a:stretch>
                  <a:fillRect l="-1251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85188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A11DF1C5-1E02-428B-B4DC-0DC2FEDB22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7544" y="469697"/>
            <a:ext cx="9657143" cy="299047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61248-11EF-44D8-9F8F-D5B9724BC0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0" t="2181"/>
          <a:stretch/>
        </p:blipFill>
        <p:spPr>
          <a:xfrm>
            <a:off x="1377543" y="3657775"/>
            <a:ext cx="9657143" cy="299047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66190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1E3251-4701-4BF5-8DF3-542A51AAC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70818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Ограничения работы и открытые вопросы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70A7BE6-F01C-49E6-AD5F-99DD616950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Ограничения</a:t>
                </a:r>
                <a:r>
                  <a:rPr lang="ru-RU" dirty="0"/>
                  <a:t>: только 2 масштаба (405</a:t>
                </a:r>
                <a:r>
                  <a:rPr lang="en-US" dirty="0"/>
                  <a:t>M, 10B); </a:t>
                </a:r>
                <a:r>
                  <a:rPr lang="ru-RU" dirty="0"/>
                  <a:t>не несколько </a:t>
                </a:r>
                <a:r>
                  <a:rPr lang="en-US" dirty="0"/>
                  <a:t>random</a:t>
                </a:r>
                <a:r>
                  <a:rPr lang="ru-RU" dirty="0"/>
                  <a:t> </a:t>
                </a:r>
                <a:r>
                  <a:rPr lang="en-US" dirty="0"/>
                  <a:t>seeds; </a:t>
                </a:r>
                <a:r>
                  <a:rPr lang="ru-RU" dirty="0"/>
                  <a:t>эксперименты </a:t>
                </a:r>
                <a:r>
                  <a:rPr lang="en-US" dirty="0"/>
                  <a:t>infinite schedules — </a:t>
                </a:r>
                <a:r>
                  <a:rPr lang="ru-RU" dirty="0"/>
                  <a:t>только 405</a:t>
                </a:r>
                <a:r>
                  <a:rPr lang="en-US" dirty="0"/>
                  <a:t>M </a:t>
                </a:r>
                <a:r>
                  <a:rPr lang="ru-RU" dirty="0"/>
                  <a:t>и без </a:t>
                </a:r>
                <a:r>
                  <a:rPr lang="en-US" dirty="0"/>
                  <a:t>distribution shift.</a:t>
                </a:r>
                <a:endParaRPr lang="ru-RU" dirty="0"/>
              </a:p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Ограниченные сценарии</a:t>
                </a:r>
                <a:r>
                  <a:rPr lang="ru-RU" dirty="0"/>
                  <a:t>: преобладают 2-фазные переходы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→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), </a:t>
                </a:r>
                <a:r>
                  <a:rPr lang="ru-RU" dirty="0"/>
                  <a:t>не много последовательных этапов.</a:t>
                </a:r>
              </a:p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Открытые вопросы</a:t>
                </a:r>
                <a:r>
                  <a:rPr lang="ru-RU" dirty="0"/>
                  <a:t>: стабильность </a:t>
                </a:r>
                <a:r>
                  <a:rPr lang="en-US" dirty="0"/>
                  <a:t>long constant phase; </a:t>
                </a:r>
                <a:r>
                  <a:rPr lang="ru-RU" dirty="0"/>
                  <a:t>поведение при сильных </a:t>
                </a:r>
                <a:r>
                  <a:rPr lang="en-US" dirty="0"/>
                  <a:t>shift </a:t>
                </a:r>
                <a:r>
                  <a:rPr lang="ru-RU" dirty="0"/>
                  <a:t>для </a:t>
                </a:r>
                <a:r>
                  <a:rPr lang="en-US" dirty="0"/>
                  <a:t>infinite schedules; replay </a:t>
                </a:r>
                <a:r>
                  <a:rPr lang="ru-RU" dirty="0"/>
                  <a:t>без доступа 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(synthetic); </a:t>
                </a:r>
                <a:r>
                  <a:rPr lang="ru-RU" dirty="0"/>
                  <a:t>перенос на другие архитектуры</a:t>
                </a:r>
                <a:r>
                  <a:rPr lang="en-US" dirty="0"/>
                  <a:t>.</a:t>
                </a:r>
                <a:endParaRPr lang="ru-RU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70A7BE6-F01C-49E6-AD5F-99DD616950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51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9041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87306A-C458-4F24-B3CD-925A991F4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 и рекомендации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80D9A9-C80A-4646-BD33-BE6405545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Простая комбинация </a:t>
            </a:r>
            <a:r>
              <a:rPr lang="en-US" dirty="0">
                <a:solidFill>
                  <a:srgbClr val="FFFF00"/>
                </a:solidFill>
              </a:rPr>
              <a:t>re-warm → re-decay + compute-equivalent replay</a:t>
            </a:r>
            <a:r>
              <a:rPr lang="en-US" dirty="0"/>
              <a:t> </a:t>
            </a:r>
            <a:r>
              <a:rPr lang="ru-RU" dirty="0"/>
              <a:t>позволяет приблизиться к </a:t>
            </a:r>
            <a:r>
              <a:rPr lang="en-US" dirty="0"/>
              <a:t>union-train </a:t>
            </a:r>
            <a:r>
              <a:rPr lang="ru-RU" dirty="0"/>
              <a:t>по </a:t>
            </a:r>
            <a:r>
              <a:rPr lang="en-US" dirty="0"/>
              <a:t>avg loss </a:t>
            </a:r>
            <a:r>
              <a:rPr lang="ru-RU" dirty="0"/>
              <a:t>с существенно меньшим </a:t>
            </a:r>
            <a:r>
              <a:rPr lang="en-US" dirty="0"/>
              <a:t>compute.</a:t>
            </a:r>
            <a:endParaRPr lang="ru-RU" dirty="0"/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Replay</a:t>
            </a:r>
            <a:r>
              <a:rPr lang="en-US" dirty="0"/>
              <a:t> 1–5% </a:t>
            </a:r>
            <a:r>
              <a:rPr lang="ru-RU" dirty="0"/>
              <a:t>часто достаточен для </a:t>
            </a:r>
            <a:r>
              <a:rPr lang="en-US" dirty="0"/>
              <a:t>weak shift; ~25% </a:t>
            </a:r>
            <a:r>
              <a:rPr lang="ru-RU" dirty="0"/>
              <a:t>нужно для </a:t>
            </a:r>
            <a:r>
              <a:rPr lang="en-US" dirty="0"/>
              <a:t>strong</a:t>
            </a:r>
            <a:r>
              <a:rPr lang="ru-RU" dirty="0"/>
              <a:t> </a:t>
            </a:r>
            <a:r>
              <a:rPr lang="en-US" dirty="0"/>
              <a:t>shift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Infinite LR schedules</a:t>
            </a:r>
            <a:r>
              <a:rPr lang="en-US" dirty="0"/>
              <a:t> — </a:t>
            </a:r>
            <a:r>
              <a:rPr lang="ru-RU" dirty="0"/>
              <a:t>многообещающая альтернатива, удобная для многократных обновлений, но требует дополнительной проверки при сдвигах. </a:t>
            </a:r>
          </a:p>
        </p:txBody>
      </p:sp>
    </p:spTree>
    <p:extLst>
      <p:ext uri="{BB962C8B-B14F-4D97-AF65-F5344CB8AC3E}">
        <p14:creationId xmlns:p14="http://schemas.microsoft.com/office/powerpoint/2010/main" val="3523694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215CEAC-6616-4302-A531-FE46897B9943}"/>
              </a:ext>
            </a:extLst>
          </p:cNvPr>
          <p:cNvSpPr txBox="1">
            <a:spLocks/>
          </p:cNvSpPr>
          <p:nvPr/>
        </p:nvSpPr>
        <p:spPr>
          <a:xfrm>
            <a:off x="2502298" y="2344134"/>
            <a:ext cx="7634468" cy="78076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13000"/>
                        <a:lumOff val="87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6000" dirty="0"/>
              <a:t>Спасибо за внимание!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C8060EB-F676-4753-930A-E5ED040BD3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166" y="304098"/>
            <a:ext cx="3429000" cy="3429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C2C55C8-7747-490D-883C-EAC41A0AC5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2466" y="3307203"/>
            <a:ext cx="3040741" cy="324669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8F1DBE7-BC51-4AD3-9FB8-6353FC63DF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69" y="679107"/>
            <a:ext cx="4110821" cy="411082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057E3FA-7F91-4F2A-B2F5-EB9851801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757" y="3850489"/>
            <a:ext cx="20955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71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73162E-7891-410D-8D41-2A18EAA9C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это важно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422BAAE1-94FB-41AF-95F0-6E4A84041A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ru-RU" dirty="0"/>
                  <a:t>Данные постоянно меняются: новые тексты, языки, домены.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ru-RU" dirty="0"/>
                  <a:t>Полный re-train на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ru-RU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ru-RU" i="1" dirty="0" smtClean="0">
                        <a:latin typeface="Cambria Math" panose="02040503050406030204" pitchFamily="18" charset="0"/>
                      </a:rPr>
                      <m:t>∪</m:t>
                    </m:r>
                    <m:sSub>
                      <m:sSubPr>
                        <m:ctrlPr>
                          <a:rPr lang="ru-RU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ru-RU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dirty="0"/>
                  <a:t>часто непрактичен — большая стоимость.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ru-RU" dirty="0"/>
                  <a:t>Простое продолжение тренировки на новых данных часто приводит к:</a:t>
                </a:r>
              </a:p>
              <a:p>
                <a:pPr lvl="1"/>
                <a:r>
                  <a:rPr lang="ru-RU" sz="2800" dirty="0"/>
                  <a:t>	плохой адаптации 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8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800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ru-RU" sz="280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800" dirty="0"/>
                  <a:t>,</a:t>
                </a:r>
              </a:p>
              <a:p>
                <a:pPr lvl="1"/>
                <a:r>
                  <a:rPr lang="ru-RU" sz="2800" dirty="0"/>
                  <a:t>	и/или катастрофическому забыванию старых знаний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8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800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ru-RU" sz="280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ru-RU" sz="2800" dirty="0"/>
                  <a:t>).</a:t>
                </a:r>
              </a:p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Цель</a:t>
                </a:r>
                <a:r>
                  <a:rPr lang="ru-RU" dirty="0"/>
                  <a:t>: обновлять модели эффективно (низкий compute), сохраняя качество.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422BAAE1-94FB-41AF-95F0-6E4A84041A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5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7347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73162E-7891-410D-8D41-2A18EAA9C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2BAAE1-94FB-41AF-95F0-6E4A84041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Можно ли </a:t>
            </a:r>
            <a:r>
              <a:rPr lang="en-US" dirty="0"/>
              <a:t>cheaply (</a:t>
            </a:r>
            <a:r>
              <a:rPr lang="ru-RU" dirty="0"/>
              <a:t>мало </a:t>
            </a:r>
            <a:r>
              <a:rPr lang="en-US" dirty="0"/>
              <a:t>compute) </a:t>
            </a:r>
            <a:r>
              <a:rPr lang="ru-RU" dirty="0"/>
              <a:t>обновлять </a:t>
            </a:r>
            <a:r>
              <a:rPr lang="en-US" dirty="0"/>
              <a:t>LLM </a:t>
            </a:r>
            <a:r>
              <a:rPr lang="ru-RU" dirty="0"/>
              <a:t>так, чтобы итог был близок к </a:t>
            </a:r>
            <a:r>
              <a:rPr lang="en-US" dirty="0"/>
              <a:t>union-train?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Какие простые приёмы помогают: </a:t>
            </a:r>
            <a:r>
              <a:rPr lang="en-US" dirty="0"/>
              <a:t>LR-</a:t>
            </a:r>
            <a:r>
              <a:rPr lang="ru-RU" dirty="0"/>
              <a:t>схемы, </a:t>
            </a:r>
            <a:r>
              <a:rPr lang="en-US" dirty="0"/>
              <a:t>replay, </a:t>
            </a:r>
            <a:r>
              <a:rPr lang="ru-RU" dirty="0"/>
              <a:t>комбинации?</a:t>
            </a:r>
          </a:p>
          <a:p>
            <a:pPr marL="0" indent="0">
              <a:buNone/>
            </a:pPr>
            <a:r>
              <a:rPr lang="ru-RU" dirty="0"/>
              <a:t>Какой </a:t>
            </a:r>
            <a:r>
              <a:rPr lang="en-US" dirty="0"/>
              <a:t>replay-</a:t>
            </a:r>
            <a:r>
              <a:rPr lang="ru-RU" dirty="0"/>
              <a:t>доля нужна при слабом/сильном сдвиге данных?</a:t>
            </a:r>
          </a:p>
          <a:p>
            <a:pPr marL="0" indent="0">
              <a:buNone/>
            </a:pPr>
            <a:r>
              <a:rPr lang="ru-RU" dirty="0"/>
              <a:t>Как поживает всё это при масштабировании модели (405</a:t>
            </a:r>
            <a:r>
              <a:rPr lang="en-US" dirty="0"/>
              <a:t>M → 10B)?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7097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C29849-BEDC-4D4D-8D99-62D6AF827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Краткий тезис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12ABF1-EB5F-4C85-964F-A2E454708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rgbClr val="FFFF00"/>
                </a:solidFill>
              </a:rPr>
              <a:t>Ключевая находка</a:t>
            </a:r>
            <a:r>
              <a:rPr lang="ru-RU" dirty="0"/>
              <a:t>: сочетание </a:t>
            </a:r>
            <a:r>
              <a:rPr lang="en-US" dirty="0"/>
              <a:t>re-warm → re-decay learning-rate + compute-equivalent replay </a:t>
            </a:r>
            <a:r>
              <a:rPr lang="ru-RU" dirty="0"/>
              <a:t>позволяет достичь качества, близкого к </a:t>
            </a:r>
            <a:r>
              <a:rPr lang="en-US" dirty="0"/>
              <a:t>union-train, </a:t>
            </a:r>
            <a:r>
              <a:rPr lang="ru-RU" dirty="0"/>
              <a:t>при существенно меньших вычислениях.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>
                <a:solidFill>
                  <a:srgbClr val="FFFF00"/>
                </a:solidFill>
              </a:rPr>
              <a:t>Практические цифры</a:t>
            </a:r>
            <a:r>
              <a:rPr lang="ru-RU" dirty="0"/>
              <a:t>: обычно 1–5% </a:t>
            </a:r>
            <a:r>
              <a:rPr lang="en-US" dirty="0"/>
              <a:t>replay </a:t>
            </a:r>
            <a:r>
              <a:rPr lang="ru-RU" dirty="0"/>
              <a:t>для слабого сдвига; ≈25% — для сильного.</a:t>
            </a:r>
          </a:p>
        </p:txBody>
      </p:sp>
    </p:spTree>
    <p:extLst>
      <p:ext uri="{BB962C8B-B14F-4D97-AF65-F5344CB8AC3E}">
        <p14:creationId xmlns:p14="http://schemas.microsoft.com/office/powerpoint/2010/main" val="1228243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978C6-2727-47D6-91F5-607E6A938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92275"/>
          </a:xfrm>
        </p:spPr>
        <p:txBody>
          <a:bodyPr>
            <a:normAutofit/>
          </a:bodyPr>
          <a:lstStyle/>
          <a:p>
            <a:r>
              <a:rPr lang="ru-RU" dirty="0"/>
              <a:t>Экспериментальная постановка: датасеты и сценарии сдвига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69F8C02-5E30-4118-9C50-E130837E09D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20000" y="2220480"/>
                <a:ext cx="10233800" cy="4351338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(</a:t>
                </a:r>
                <a:r>
                  <a:rPr lang="ru-RU" dirty="0">
                    <a:solidFill>
                      <a:srgbClr val="FFFF00"/>
                    </a:solidFill>
                  </a:rPr>
                  <a:t>исходный</a:t>
                </a:r>
                <a:r>
                  <a:rPr lang="ru-RU" dirty="0"/>
                  <a:t>): </a:t>
                </a:r>
                <a:r>
                  <a:rPr lang="en-US" dirty="0"/>
                  <a:t>Pile (≈300B </a:t>
                </a:r>
                <a:r>
                  <a:rPr lang="ru-RU" dirty="0"/>
                  <a:t>токенов).</a:t>
                </a: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(</a:t>
                </a:r>
                <a:r>
                  <a:rPr lang="ru-RU" dirty="0">
                    <a:solidFill>
                      <a:srgbClr val="FFFF00"/>
                    </a:solidFill>
                  </a:rPr>
                  <a:t>новые</a:t>
                </a:r>
                <a:r>
                  <a:rPr lang="ru-RU" dirty="0"/>
                  <a:t>):</a:t>
                </a:r>
                <a:endParaRPr lang="en-US" dirty="0"/>
              </a:p>
              <a:p>
                <a:r>
                  <a:rPr lang="en-US" dirty="0"/>
                  <a:t>Weak shift: SlimPajama subset ≈300B (</a:t>
                </a:r>
                <a:r>
                  <a:rPr lang="ru-RU" dirty="0"/>
                  <a:t>англ</a:t>
                </a:r>
                <a:r>
                  <a:rPr lang="en-US" dirty="0"/>
                  <a:t> </a:t>
                </a:r>
                <a:r>
                  <a:rPr lang="ru-RU" dirty="0"/>
                  <a:t>→</a:t>
                </a:r>
                <a:r>
                  <a:rPr lang="en-US" dirty="0"/>
                  <a:t> </a:t>
                </a:r>
                <a:r>
                  <a:rPr lang="ru-RU" dirty="0"/>
                  <a:t>англ)</a:t>
                </a:r>
                <a:endParaRPr lang="en-US" dirty="0"/>
              </a:p>
              <a:p>
                <a:r>
                  <a:rPr lang="en-US" dirty="0"/>
                  <a:t>Strong shift: German Common Crawl ≈200B (</a:t>
                </a:r>
                <a:r>
                  <a:rPr lang="ru-RU" dirty="0"/>
                  <a:t>англ</a:t>
                </a:r>
                <a:r>
                  <a:rPr lang="en-US" dirty="0"/>
                  <a:t> </a:t>
                </a:r>
                <a:r>
                  <a:rPr lang="ru-RU" dirty="0"/>
                  <a:t>→</a:t>
                </a:r>
                <a:r>
                  <a:rPr lang="en-US" dirty="0"/>
                  <a:t> </a:t>
                </a:r>
                <a:r>
                  <a:rPr lang="ru-RU" dirty="0"/>
                  <a:t>нем</a:t>
                </a:r>
                <a:r>
                  <a:rPr lang="en-US" dirty="0"/>
                  <a:t>)</a:t>
                </a:r>
                <a:endParaRPr lang="ru-RU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Цель</a:t>
                </a:r>
                <a:r>
                  <a:rPr lang="ru-RU" dirty="0"/>
                  <a:t>: изучить оба типа сдвига и их влияние на </a:t>
                </a:r>
                <a:r>
                  <a:rPr lang="en-US" dirty="0"/>
                  <a:t>replay/LR.</a:t>
                </a: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69F8C02-5E30-4118-9C50-E130837E09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20000" y="2220480"/>
                <a:ext cx="10233800" cy="4351338"/>
              </a:xfrm>
              <a:blipFill>
                <a:blip r:embed="rId2"/>
                <a:stretch>
                  <a:fillRect l="-1251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6302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C29849-BEDC-4D4D-8D99-62D6AF827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методов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8012ABF1-EB5F-4C85-964F-A2E4547081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514350" indent="-514350">
                  <a:buAutoNum type="arabicParenR"/>
                </a:pPr>
                <a:r>
                  <a:rPr lang="en-US" dirty="0">
                    <a:solidFill>
                      <a:srgbClr val="FFFF00"/>
                    </a:solidFill>
                  </a:rPr>
                  <a:t>Re-warming</a:t>
                </a:r>
                <a:r>
                  <a:rPr lang="en-US" dirty="0"/>
                  <a:t> — </a:t>
                </a:r>
                <a:r>
                  <a:rPr lang="ru-RU" dirty="0"/>
                  <a:t>поднятие </a:t>
                </a:r>
                <a:r>
                  <a:rPr lang="en-US" dirty="0"/>
                  <a:t>LR </a:t>
                </a:r>
                <a:r>
                  <a:rPr lang="ru-RU" dirty="0"/>
                  <a:t>перед дообучением (вернуть 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i="1" dirty="0" smtClean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1" dirty="0" smtClean="0">
                            <a:latin typeface="Cambria Math" panose="02040503050406030204" pitchFamily="18" charset="0"/>
                          </a:rPr>
                          <m:t>max</m:t>
                        </m:r>
                      </m:sub>
                    </m:sSub>
                  </m:oMath>
                </a14:m>
                <a:r>
                  <a:rPr lang="en-US" dirty="0"/>
                  <a:t>), </a:t>
                </a:r>
                <a:r>
                  <a:rPr lang="ru-RU" dirty="0"/>
                  <a:t>чтобы ускорить адаптацию.</a:t>
                </a:r>
              </a:p>
              <a:p>
                <a:pPr marL="514350" indent="-514350">
                  <a:buAutoNum type="arabicParenR"/>
                </a:pPr>
                <a:r>
                  <a:rPr lang="en-US" dirty="0">
                    <a:solidFill>
                      <a:srgbClr val="FFFF00"/>
                    </a:solidFill>
                  </a:rPr>
                  <a:t>Re-decaying</a:t>
                </a:r>
                <a:r>
                  <a:rPr lang="en-US" dirty="0"/>
                  <a:t> — </a:t>
                </a:r>
                <a:r>
                  <a:rPr lang="ru-RU" dirty="0"/>
                  <a:t>затем повторное уменьшение </a:t>
                </a:r>
                <a:r>
                  <a:rPr lang="en-US" dirty="0"/>
                  <a:t>LR (cosine/inverse-sqrt) </a:t>
                </a:r>
                <a:r>
                  <a:rPr lang="ru-RU" dirty="0"/>
                  <a:t>для стабилизации.</a:t>
                </a:r>
              </a:p>
              <a:p>
                <a:pPr marL="514350" indent="-514350">
                  <a:buAutoNum type="arabicParenR"/>
                </a:pPr>
                <a:r>
                  <a:rPr lang="en-US" dirty="0">
                    <a:solidFill>
                      <a:srgbClr val="FFFF00"/>
                    </a:solidFill>
                  </a:rPr>
                  <a:t>Compute-equivalent Replay </a:t>
                </a:r>
                <a:r>
                  <a:rPr lang="en-US" dirty="0"/>
                  <a:t>— </a:t>
                </a:r>
                <a:r>
                  <a:rPr lang="ru-RU" dirty="0"/>
                  <a:t>в каждом батче </a:t>
                </a:r>
                <a:r>
                  <a:rPr lang="en-US" dirty="0"/>
                  <a:t>x% </a:t>
                </a:r>
                <a:r>
                  <a:rPr lang="ru-RU" dirty="0"/>
                  <a:t>примеров из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:r>
                  <a:rPr lang="ru-RU" dirty="0"/>
                  <a:t>остальные — из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; </a:t>
                </a:r>
                <a:r>
                  <a:rPr lang="ru-RU" dirty="0"/>
                  <a:t>при этом суммарный </a:t>
                </a:r>
                <a:r>
                  <a:rPr lang="en-US" dirty="0"/>
                  <a:t>compute </a:t>
                </a:r>
                <a:r>
                  <a:rPr lang="ru-RU" dirty="0"/>
                  <a:t>не меняется.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8012ABF1-EB5F-4C85-964F-A2E4547081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51" t="-238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6470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FC1F92-F1B1-4F81-9F77-687C06C19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Learning-rate: </a:t>
            </a:r>
            <a:r>
              <a:rPr lang="ru-RU" dirty="0"/>
              <a:t>схемы и эффекты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AAE7D1-CF49-4C4C-8816-BCE2BC1DA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756309" cy="442955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Learning-rate: </a:t>
            </a:r>
            <a:r>
              <a:rPr lang="ru-RU" dirty="0">
                <a:solidFill>
                  <a:srgbClr val="FFFF00"/>
                </a:solidFill>
              </a:rPr>
              <a:t>ключевые варианты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Линейный </a:t>
            </a:r>
            <a:r>
              <a:rPr lang="en-US" dirty="0"/>
              <a:t>warmup → cosine decay (</a:t>
            </a:r>
            <a:r>
              <a:rPr lang="ru-RU" dirty="0"/>
              <a:t>стандарт).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Re-warm → re-decay (</a:t>
            </a:r>
            <a:r>
              <a:rPr lang="ru-RU" dirty="0"/>
              <a:t>повторный подъем и спад при </a:t>
            </a:r>
            <a:r>
              <a:rPr lang="en-US" dirty="0"/>
              <a:t>continual pre-train).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Infinite LR schedules — warmup → cooldown → const → final anneal (</a:t>
            </a:r>
            <a:r>
              <a:rPr lang="ru-RU" dirty="0"/>
              <a:t>альтернатива).</a:t>
            </a:r>
          </a:p>
          <a:p>
            <a:pPr marL="0" indent="0">
              <a:buNone/>
            </a:pPr>
            <a:r>
              <a:rPr lang="ru-RU" dirty="0">
                <a:solidFill>
                  <a:srgbClr val="FFFF00"/>
                </a:solidFill>
              </a:rPr>
              <a:t>Ключевой эффект</a:t>
            </a:r>
            <a:r>
              <a:rPr lang="ru-RU" dirty="0"/>
              <a:t>: </a:t>
            </a:r>
            <a:r>
              <a:rPr lang="en-US" dirty="0"/>
              <a:t>re-warm </a:t>
            </a:r>
            <a:r>
              <a:rPr lang="ru-RU" dirty="0"/>
              <a:t>улучшает адаптацию, но может вызвать </a:t>
            </a:r>
            <a:r>
              <a:rPr lang="en-US" dirty="0"/>
              <a:t>spike </a:t>
            </a:r>
            <a:r>
              <a:rPr lang="ru-RU" dirty="0"/>
              <a:t>в </a:t>
            </a:r>
            <a:r>
              <a:rPr lang="en-US" dirty="0"/>
              <a:t>loss </a:t>
            </a:r>
            <a:r>
              <a:rPr lang="ru-RU" dirty="0"/>
              <a:t>на </a:t>
            </a:r>
            <a:r>
              <a:rPr lang="en-US" dirty="0"/>
              <a:t>D0.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A118CE-DFBD-40CC-97C1-2AA26CC55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1" y="1656100"/>
            <a:ext cx="4512770" cy="23645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19A96BD-7AB4-4C0F-B8D6-8BCACBF2A3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717"/>
          <a:stretch/>
        </p:blipFill>
        <p:spPr>
          <a:xfrm>
            <a:off x="8752552" y="5201900"/>
            <a:ext cx="1866667" cy="62345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5230E72-D6BA-4FDA-A992-63305FFF4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8938" y="4256344"/>
            <a:ext cx="4933333" cy="61904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08796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AEA9EF-421A-4B5E-A1BA-92C8280B3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77C82C-D8EE-43E2-B164-28330F0DB1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B73266-33BD-403F-BD38-824A4BA4D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857" y="90905"/>
            <a:ext cx="11114286" cy="667619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87628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FB40F6-8E6A-4F25-8AE1-FCA8842C4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1373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Compute-equivalent replay: принцип и реализация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455E545D-C4AB-4D52-BC15-18A38F311C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14181" y="2141537"/>
                <a:ext cx="8699409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Compute-equivalent replay </a:t>
                </a:r>
                <a:r>
                  <a:rPr lang="ru-RU" dirty="0"/>
                  <a:t>— вставляем x% токенов из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ru-RU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ru-RU" dirty="0"/>
                  <a:t> в батч, при этом уменьшаем число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ru-RU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dirty="0"/>
                  <a:t>-токенов так, чтобы общий compute оставался фиксированным.</a:t>
                </a:r>
                <a:endParaRPr lang="en-US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Почему</a:t>
                </a:r>
                <a:r>
                  <a:rPr lang="ru-RU" dirty="0"/>
                  <a:t>: честное сравнение конфигураций; изоляция эффекта смешения данных от эффекта увеличенного compute.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455E545D-C4AB-4D52-BC15-18A38F311C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14181" y="2141537"/>
                <a:ext cx="8699409" cy="4351338"/>
              </a:xfrm>
              <a:blipFill>
                <a:blip r:embed="rId2"/>
                <a:stretch>
                  <a:fillRect l="-1472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0389693"/>
      </p:ext>
    </p:extLst>
  </p:cSld>
  <p:clrMapOvr>
    <a:masterClrMapping/>
  </p:clrMapOvr>
</p:sld>
</file>

<file path=ppt/theme/theme1.xml><?xml version="1.0" encoding="utf-8"?>
<a:theme xmlns:a="http://schemas.openxmlformats.org/drawingml/2006/main" name="Глубина">
  <a:themeElements>
    <a:clrScheme name="Глубина">
      <a:dk1>
        <a:sysClr val="windowText" lastClr="000000"/>
      </a:dk1>
      <a:lt1>
        <a:sysClr val="window" lastClr="FFFFFF"/>
      </a:lt1>
      <a:dk2>
        <a:srgbClr val="4B4B4B"/>
      </a:dk2>
      <a:lt2>
        <a:srgbClr val="8ED5C1"/>
      </a:lt2>
      <a:accent1>
        <a:srgbClr val="73CBB2"/>
      </a:accent1>
      <a:accent2>
        <a:srgbClr val="AACD5B"/>
      </a:accent2>
      <a:accent3>
        <a:srgbClr val="65A9E1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Глубина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убина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47428100-C732-4B2E-A30A-5273F581A0F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TM04033923[[fn=Глубина]]</Template>
  <TotalTime>749</TotalTime>
  <Words>689</Words>
  <Application>Microsoft Office PowerPoint</Application>
  <PresentationFormat>Широкоэкранный</PresentationFormat>
  <Paragraphs>62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Cambria Math</vt:lpstr>
      <vt:lpstr>Corbel</vt:lpstr>
      <vt:lpstr>Глубина</vt:lpstr>
      <vt:lpstr>Simple and Scalable Strategies to Continually Pre-train LLMs</vt:lpstr>
      <vt:lpstr>Почему это важно</vt:lpstr>
      <vt:lpstr>Вопросы исследования</vt:lpstr>
      <vt:lpstr>Краткий тезис</vt:lpstr>
      <vt:lpstr>Экспериментальная постановка: датасеты и сценарии сдвига</vt:lpstr>
      <vt:lpstr>Обзор методов</vt:lpstr>
      <vt:lpstr>Learning-rate: схемы и эффекты</vt:lpstr>
      <vt:lpstr>Презентация PowerPoint</vt:lpstr>
      <vt:lpstr>Compute-equivalent replay: принцип и реализация</vt:lpstr>
      <vt:lpstr>Презентация PowerPoint</vt:lpstr>
      <vt:lpstr>Презентация PowerPoint</vt:lpstr>
      <vt:lpstr>Презентация PowerPoint</vt:lpstr>
      <vt:lpstr>Результаты: weak shift и strong shift</vt:lpstr>
      <vt:lpstr>Infinite Learning Rate Schedules</vt:lpstr>
      <vt:lpstr>Презентация PowerPoint</vt:lpstr>
      <vt:lpstr>Ограничения работы и открытые вопросы</vt:lpstr>
      <vt:lpstr>Выводы и рекомендации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Faster Xaos</dc:creator>
  <cp:lastModifiedBy>Faster Xaos</cp:lastModifiedBy>
  <cp:revision>32</cp:revision>
  <dcterms:created xsi:type="dcterms:W3CDTF">2025-11-20T14:42:30Z</dcterms:created>
  <dcterms:modified xsi:type="dcterms:W3CDTF">2025-11-22T08:41:51Z</dcterms:modified>
</cp:coreProperties>
</file>

<file path=docProps/thumbnail.jpeg>
</file>